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</p:sldIdLst>
  <p:sldSz cx="18288000" cy="10287000"/>
  <p:notesSz cx="6858000" cy="9144000"/>
  <p:embeddedFontLst>
    <p:embeddedFont>
      <p:font typeface="DM Sans Bold" panose="020B0604020202020204" charset="0"/>
      <p:regular r:id="rId14"/>
    </p:embeddedFont>
    <p:embeddedFont>
      <p:font typeface="Mokoto" panose="020B0604020202020204" charset="0"/>
      <p:regular r:id="rId15"/>
    </p:embeddedFont>
    <p:embeddedFont>
      <p:font typeface="Montserrat Heavy" panose="020B0604020202020204" charset="0"/>
      <p:regular r:id="rId16"/>
    </p:embeddedFont>
    <p:embeddedFont>
      <p:font typeface="Montserrat Medium" panose="00000600000000000000" pitchFamily="2" charset="0"/>
      <p:regular r:id="rId17"/>
      <p:italic r:id="rId18"/>
    </p:embeddedFont>
    <p:embeddedFont>
      <p:font typeface="Montserrat Semi-Bold" panose="020B0604020202020204" charset="0"/>
      <p:regular r:id="rId19"/>
    </p:embeddedFont>
    <p:embeddedFont>
      <p:font typeface="Raleway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sv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6814" y="-403607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74092">
            <a:off x="-3513169" y="833962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28919" flipH="1" flipV="1">
            <a:off x="1076036" y="-4819412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1246" y="2256159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76543" y="2476500"/>
            <a:ext cx="9506012" cy="252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54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Reinforcement Learning for Robotic Control: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593764" y="4906218"/>
            <a:ext cx="3427871" cy="787875"/>
            <a:chOff x="0" y="0"/>
            <a:chExt cx="4570495" cy="10505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99410" y="397587"/>
              <a:ext cx="2025319" cy="356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1997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76543" y="7622986"/>
            <a:ext cx="5482510" cy="44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682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Sarah Shaban Ali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76543" y="4749549"/>
            <a:ext cx="9506012" cy="252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5400" b="1" dirty="0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 Journey into Non-Classic Control Systems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3D8C2CC7-F91F-F302-04F8-8A5C570C25B9}"/>
              </a:ext>
            </a:extLst>
          </p:cNvPr>
          <p:cNvSpPr txBox="1"/>
          <p:nvPr/>
        </p:nvSpPr>
        <p:spPr>
          <a:xfrm>
            <a:off x="1752600" y="672336"/>
            <a:ext cx="182365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500" b="1" dirty="0">
                <a:solidFill>
                  <a:srgbClr val="36E9FD"/>
                </a:solidFill>
                <a:latin typeface="Montserrat Heavy"/>
                <a:sym typeface="Montserrat Semi-Bold"/>
              </a:rPr>
              <a:t>internship program at Ejada Systems - Emerging </a:t>
            </a:r>
          </a:p>
          <a:p>
            <a:pPr algn="l"/>
            <a:r>
              <a:rPr lang="en-US" sz="4500" b="1" dirty="0">
                <a:solidFill>
                  <a:srgbClr val="36E9FD"/>
                </a:solidFill>
                <a:latin typeface="Montserrat Heavy"/>
                <a:sym typeface="Montserrat Semi-Bold"/>
              </a:rPr>
              <a:t>Technologies Track (IoT Robotics)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3589" y="228600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44472" flipV="1">
            <a:off x="-655069" y="-560913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297400" y="19050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980011" y="951238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998668" y="8189563"/>
            <a:ext cx="2364532" cy="565795"/>
            <a:chOff x="0" y="0"/>
            <a:chExt cx="1768157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564698" y="8432160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568691" y="8499320"/>
            <a:ext cx="4385755" cy="920009"/>
            <a:chOff x="0" y="0"/>
            <a:chExt cx="1155096" cy="2423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5096" cy="242307"/>
            </a:xfrm>
            <a:custGeom>
              <a:avLst/>
              <a:gdLst/>
              <a:ahLst/>
              <a:cxnLst/>
              <a:rect l="l" t="t" r="r" b="b"/>
              <a:pathLst>
                <a:path w="1155096" h="242307">
                  <a:moveTo>
                    <a:pt x="577548" y="0"/>
                  </a:moveTo>
                  <a:cubicBezTo>
                    <a:pt x="258577" y="0"/>
                    <a:pt x="0" y="54242"/>
                    <a:pt x="0" y="121153"/>
                  </a:cubicBezTo>
                  <a:cubicBezTo>
                    <a:pt x="0" y="188065"/>
                    <a:pt x="258577" y="242307"/>
                    <a:pt x="577548" y="242307"/>
                  </a:cubicBezTo>
                  <a:cubicBezTo>
                    <a:pt x="896519" y="242307"/>
                    <a:pt x="1155096" y="188065"/>
                    <a:pt x="1155096" y="121153"/>
                  </a:cubicBezTo>
                  <a:cubicBezTo>
                    <a:pt x="1155096" y="54242"/>
                    <a:pt x="896519" y="0"/>
                    <a:pt x="577548" y="0"/>
                  </a:cubicBezTo>
                  <a:close/>
                </a:path>
              </a:pathLst>
            </a:custGeom>
            <a:solidFill>
              <a:srgbClr val="36E9FD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8290" y="-15384"/>
              <a:ext cx="938515" cy="234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01702" y="242804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8" y="0"/>
                </a:lnTo>
                <a:lnTo>
                  <a:pt x="2691368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234611" y="8393001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52489" y="1310065"/>
            <a:ext cx="14403078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Inference &amp; Visualization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14876" y="2340307"/>
            <a:ext cx="9477176" cy="42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3600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Tensorboard</a:t>
            </a:r>
            <a:r>
              <a:rPr lang="en-US" sz="36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Curves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59675" y="903480"/>
            <a:ext cx="70568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8E2AF62-2CA2-A0EC-55D8-7FE9E867BD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134" y="2894996"/>
            <a:ext cx="7497221" cy="36485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3576BD-703D-C136-08EF-A4995C15EB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17" y="6543580"/>
            <a:ext cx="7554379" cy="36581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81AF51-6450-98F4-D84C-FCFAE5A7C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3132" y="6543581"/>
            <a:ext cx="7506748" cy="36581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 flipV="1">
            <a:off x="8713055" y="-277205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01138" y="8519516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481526" y="607178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176512" y="8538566"/>
            <a:ext cx="3427871" cy="787875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505327" y="8865343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5" y="0"/>
                </a:lnTo>
                <a:lnTo>
                  <a:pt x="369585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776069" y="8848663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1421" y="2405277"/>
            <a:ext cx="6986171" cy="39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TD3_Manhattan_agent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99106" y="1575471"/>
            <a:ext cx="70568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11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1540228D-5639-E102-8407-657B4D6BEAE8}"/>
              </a:ext>
            </a:extLst>
          </p:cNvPr>
          <p:cNvSpPr txBox="1"/>
          <p:nvPr/>
        </p:nvSpPr>
        <p:spPr>
          <a:xfrm>
            <a:off x="1336053" y="897557"/>
            <a:ext cx="14403078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Inference &amp; Visualization</a:t>
            </a:r>
          </a:p>
        </p:txBody>
      </p:sp>
      <p:pic>
        <p:nvPicPr>
          <p:cNvPr id="15" name="TD3_Manhattan_agent">
            <a:hlinkClick r:id="" action="ppaction://media"/>
            <a:extLst>
              <a:ext uri="{FF2B5EF4-FFF2-40B4-BE49-F238E27FC236}">
                <a16:creationId xmlns:a16="http://schemas.microsoft.com/office/drawing/2014/main" id="{20E97DB0-F0C8-33AC-47D3-FF9311FCB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3023007"/>
            <a:ext cx="5868218" cy="4529207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9144715F-6318-ABB4-50BA-5C4580355204}"/>
              </a:ext>
            </a:extLst>
          </p:cNvPr>
          <p:cNvSpPr txBox="1"/>
          <p:nvPr/>
        </p:nvSpPr>
        <p:spPr>
          <a:xfrm>
            <a:off x="7543800" y="2420775"/>
            <a:ext cx="6986171" cy="39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9"/>
              </a:lnSpc>
            </a:pPr>
            <a:r>
              <a:rPr lang="en-US" sz="2573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ppo_Manhattan_agent</a:t>
            </a:r>
            <a:endParaRPr lang="en-US" sz="2573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  <p:pic>
        <p:nvPicPr>
          <p:cNvPr id="19" name="SAC_Manhattan_agent">
            <a:hlinkClick r:id="" action="ppaction://media"/>
            <a:extLst>
              <a:ext uri="{FF2B5EF4-FFF2-40B4-BE49-F238E27FC236}">
                <a16:creationId xmlns:a16="http://schemas.microsoft.com/office/drawing/2014/main" id="{165C2643-6EA5-83E1-7321-2A25FC720F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314294" y="3015387"/>
            <a:ext cx="6127501" cy="4529207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0150665D-82D7-8E5B-D9B1-1F93700CD4AA}"/>
              </a:ext>
            </a:extLst>
          </p:cNvPr>
          <p:cNvSpPr txBox="1"/>
          <p:nvPr/>
        </p:nvSpPr>
        <p:spPr>
          <a:xfrm>
            <a:off x="13317523" y="2463602"/>
            <a:ext cx="6986171" cy="39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9"/>
              </a:lnSpc>
            </a:pPr>
            <a:r>
              <a:rPr lang="en-US" sz="2573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SAC_Manhattan_agent</a:t>
            </a:r>
            <a:endParaRPr lang="en-US" sz="2573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</p:txBody>
      </p:sp>
      <p:pic>
        <p:nvPicPr>
          <p:cNvPr id="21" name="ppo_Manhattan_agent">
            <a:hlinkClick r:id="" action="ppaction://media"/>
            <a:extLst>
              <a:ext uri="{FF2B5EF4-FFF2-40B4-BE49-F238E27FC236}">
                <a16:creationId xmlns:a16="http://schemas.microsoft.com/office/drawing/2014/main" id="{9D3DDFCA-821E-C07A-9EBE-AB317009C3D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972305" y="3029917"/>
            <a:ext cx="6237902" cy="4551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2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94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0197" y="7069581"/>
            <a:ext cx="19517450" cy="2188719"/>
            <a:chOff x="0" y="0"/>
            <a:chExt cx="5140398" cy="576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40398" cy="576453"/>
            </a:xfrm>
            <a:custGeom>
              <a:avLst/>
              <a:gdLst/>
              <a:ahLst/>
              <a:cxnLst/>
              <a:rect l="l" t="t" r="r" b="b"/>
              <a:pathLst>
                <a:path w="5140398" h="576453">
                  <a:moveTo>
                    <a:pt x="0" y="0"/>
                  </a:moveTo>
                  <a:lnTo>
                    <a:pt x="5140398" y="0"/>
                  </a:lnTo>
                  <a:lnTo>
                    <a:pt x="5140398" y="576453"/>
                  </a:lnTo>
                  <a:lnTo>
                    <a:pt x="0" y="576453"/>
                  </a:lnTo>
                  <a:close/>
                </a:path>
              </a:pathLst>
            </a:custGeom>
            <a:solidFill>
              <a:srgbClr val="012130">
                <a:alpha val="2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140398" cy="605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647679">
            <a:off x="5750070" y="2254213"/>
            <a:ext cx="27455017" cy="10021081"/>
          </a:xfrm>
          <a:custGeom>
            <a:avLst/>
            <a:gdLst/>
            <a:ahLst/>
            <a:cxnLst/>
            <a:rect l="l" t="t" r="r" b="b"/>
            <a:pathLst>
              <a:path w="27455017" h="10021081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161320" flipV="1">
            <a:off x="-5537192" y="-43296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434481" y="3487351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791007" y="7752239"/>
            <a:ext cx="531072" cy="531072"/>
          </a:xfrm>
          <a:custGeom>
            <a:avLst/>
            <a:gdLst/>
            <a:ahLst/>
            <a:cxnLst/>
            <a:rect l="l" t="t" r="r" b="b"/>
            <a:pathLst>
              <a:path w="531072" h="531072">
                <a:moveTo>
                  <a:pt x="0" y="0"/>
                </a:moveTo>
                <a:lnTo>
                  <a:pt x="531072" y="0"/>
                </a:lnTo>
                <a:lnTo>
                  <a:pt x="531072" y="531072"/>
                </a:lnTo>
                <a:lnTo>
                  <a:pt x="0" y="531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62871" y="7752239"/>
            <a:ext cx="531072" cy="531072"/>
          </a:xfrm>
          <a:custGeom>
            <a:avLst/>
            <a:gdLst/>
            <a:ahLst/>
            <a:cxnLst/>
            <a:rect l="l" t="t" r="r" b="b"/>
            <a:pathLst>
              <a:path w="531072" h="531072">
                <a:moveTo>
                  <a:pt x="0" y="0"/>
                </a:moveTo>
                <a:lnTo>
                  <a:pt x="531072" y="0"/>
                </a:lnTo>
                <a:lnTo>
                  <a:pt x="531072" y="531072"/>
                </a:lnTo>
                <a:lnTo>
                  <a:pt x="0" y="531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555863" y="4411280"/>
            <a:ext cx="9176274" cy="110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55354" y="5607374"/>
            <a:ext cx="8436920" cy="83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Thank you for exploring the world of AI with us. For more information, please contact me at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13124" y="7838284"/>
            <a:ext cx="3455523" cy="32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5"/>
              </a:lnSpc>
              <a:spcBef>
                <a:spcPct val="0"/>
              </a:spcBef>
            </a:pPr>
            <a:r>
              <a:rPr lang="en-US" sz="1903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sarashaban613@gmail.com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36467" y="7838284"/>
            <a:ext cx="2159281" cy="32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5"/>
              </a:lnSpc>
              <a:spcBef>
                <a:spcPct val="0"/>
              </a:spcBef>
            </a:pPr>
            <a:r>
              <a:rPr lang="en-US" sz="1903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+201091047600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80482" y="7320757"/>
            <a:ext cx="5404941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Thanks to my supervisor: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Eng. Iten Elhak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>
            <a:off x="-5799371" y="6668368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52822" y="3071015"/>
            <a:ext cx="3970782" cy="8229600"/>
          </a:xfrm>
          <a:custGeom>
            <a:avLst/>
            <a:gdLst/>
            <a:ahLst/>
            <a:cxnLst/>
            <a:rect l="l" t="t" r="r" b="b"/>
            <a:pathLst>
              <a:path w="3970782" h="8229600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75575" y="2080415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572293" flipV="1">
            <a:off x="8920761" y="-34948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71589" y="125730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938034" y="9232425"/>
            <a:ext cx="3427871" cy="787875"/>
            <a:chOff x="0" y="0"/>
            <a:chExt cx="1768157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66849" y="9552682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5" y="0"/>
                </a:lnTo>
                <a:lnTo>
                  <a:pt x="369585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537591" y="9536001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81800" y="1790700"/>
            <a:ext cx="10952077" cy="950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54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Learning Phase First 3 Weeks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89816" y="2849829"/>
            <a:ext cx="11774384" cy="632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Week 1: Introduction to Reinforcement Learning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Understood core RL concepts: agents, environments, rewards, and policies.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Explored key algorithms: Q-learning, Policy Gradient, Actor-Critic.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Reviewed real-world RL applications in robotics.</a:t>
            </a:r>
          </a:p>
          <a:p>
            <a:pPr algn="l">
              <a:lnSpc>
                <a:spcPts val="3319"/>
              </a:lnSpc>
            </a:pPr>
            <a:endParaRPr lang="en-US" sz="2573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  <a:p>
            <a:pPr algn="l">
              <a:lnSpc>
                <a:spcPts val="3319"/>
              </a:lnSpc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Week 2: Frameworks &amp; Tools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Installed and configured Gymnasium and Stable-Baselines3.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Learned to register and customize Gym environments.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Explored observation/action spaces and reward functions in robotic control.</a:t>
            </a:r>
          </a:p>
          <a:p>
            <a:pPr algn="l">
              <a:lnSpc>
                <a:spcPts val="3319"/>
              </a:lnSpc>
            </a:pPr>
            <a:endParaRPr lang="en-US" sz="2573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  <a:p>
            <a:pPr algn="l">
              <a:lnSpc>
                <a:spcPts val="3319"/>
              </a:lnSpc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Week 3: Applied Understanding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Set up </a:t>
            </a:r>
            <a:r>
              <a:rPr lang="en-US" sz="2573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FetchPush</a:t>
            </a: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simulation environment.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Ran baseline models using default rewards and PPO algorithm.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Visualized training logs using </a:t>
            </a:r>
            <a:r>
              <a:rPr lang="en-US" sz="2573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TensorBoard</a:t>
            </a: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.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Evaluated initial policy behavior via GUI and episode monitoring.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0724" y="1351122"/>
            <a:ext cx="1074675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38233" y="1365543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480054" y="8864362"/>
            <a:ext cx="3427871" cy="787875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08869" y="9191140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5" y="0"/>
                </a:lnTo>
                <a:lnTo>
                  <a:pt x="369585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5079611" y="9174459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05514" y="2350827"/>
            <a:ext cx="13288475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Internship 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230131" y="3851933"/>
            <a:ext cx="12506077" cy="379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Train a robotic arm (Fetch) using RL</a:t>
            </a:r>
          </a:p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Design &amp; compare reward functions</a:t>
            </a:r>
          </a:p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Experiment with multiple algorithms</a:t>
            </a:r>
          </a:p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Evaluate performance and visualize results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0724" y="1599114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833836D-F4B5-2080-DD71-7BFC3E91813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193" t="21669" r="32923" b="18159"/>
          <a:stretch>
            <a:fillRect/>
          </a:stretch>
        </p:blipFill>
        <p:spPr>
          <a:xfrm>
            <a:off x="11629027" y="3783223"/>
            <a:ext cx="4278524" cy="44017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34481" y="72390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471201" y="8470425"/>
            <a:ext cx="3427871" cy="787875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800017" y="8797202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8070758" y="8780522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0724" y="1599114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10000" y="1485900"/>
            <a:ext cx="10963038" cy="882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370070" y="6134100"/>
            <a:ext cx="4411730" cy="841957"/>
            <a:chOff x="0" y="0"/>
            <a:chExt cx="1768157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67000" y="6286500"/>
            <a:ext cx="4066420" cy="56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22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Python, Gymnasium, Stable-Baselines3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013815" y="6101420"/>
            <a:ext cx="4411730" cy="920889"/>
            <a:chOff x="0" y="0"/>
            <a:chExt cx="1768157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544930" y="6286500"/>
            <a:ext cx="3427870" cy="56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2272" b="1" dirty="0" err="1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TensorBoard</a:t>
            </a:r>
            <a:r>
              <a:rPr lang="en-US" sz="22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for monitoring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775936" y="6057899"/>
            <a:ext cx="4254147" cy="918157"/>
            <a:chOff x="0" y="0"/>
            <a:chExt cx="2612351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612351" cy="406400"/>
            </a:xfrm>
            <a:custGeom>
              <a:avLst/>
              <a:gdLst/>
              <a:ahLst/>
              <a:cxnLst/>
              <a:rect l="l" t="t" r="r" b="b"/>
              <a:pathLst>
                <a:path w="2612351" h="406400">
                  <a:moveTo>
                    <a:pt x="2409151" y="0"/>
                  </a:moveTo>
                  <a:cubicBezTo>
                    <a:pt x="2521375" y="0"/>
                    <a:pt x="2612351" y="90976"/>
                    <a:pt x="2612351" y="203200"/>
                  </a:cubicBezTo>
                  <a:cubicBezTo>
                    <a:pt x="2612351" y="315424"/>
                    <a:pt x="2521375" y="406400"/>
                    <a:pt x="24091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6123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768316" y="6255672"/>
            <a:ext cx="4066398" cy="56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2272" b="1" dirty="0" err="1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MoviePy</a:t>
            </a:r>
            <a:r>
              <a:rPr lang="en-US" sz="22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for video recording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A9FD88B7-6362-64F2-00BE-4C076CC9F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80" y="2936349"/>
            <a:ext cx="3379447" cy="29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16">
            <a:extLst>
              <a:ext uri="{FF2B5EF4-FFF2-40B4-BE49-F238E27FC236}">
                <a16:creationId xmlns:a16="http://schemas.microsoft.com/office/drawing/2014/main" id="{56F0B442-5CA9-970D-BB35-1B223A98F8FA}"/>
              </a:ext>
            </a:extLst>
          </p:cNvPr>
          <p:cNvGrpSpPr/>
          <p:nvPr/>
        </p:nvGrpSpPr>
        <p:grpSpPr>
          <a:xfrm>
            <a:off x="2362200" y="7277100"/>
            <a:ext cx="4411730" cy="841957"/>
            <a:chOff x="0" y="0"/>
            <a:chExt cx="1768157" cy="406400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A92AF7BA-00F5-7B3E-6DE8-8F1D3685AE9A}"/>
                </a:ext>
              </a:extLst>
            </p:cNvPr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3AA3E927-DF69-7355-C574-56EE7B157EF7}"/>
                </a:ext>
              </a:extLst>
            </p:cNvPr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34" name="TextBox 19">
            <a:extLst>
              <a:ext uri="{FF2B5EF4-FFF2-40B4-BE49-F238E27FC236}">
                <a16:creationId xmlns:a16="http://schemas.microsoft.com/office/drawing/2014/main" id="{925AB024-E701-AE1C-BFE9-1F5CFFA7C13E}"/>
              </a:ext>
            </a:extLst>
          </p:cNvPr>
          <p:cNvSpPr txBox="1"/>
          <p:nvPr/>
        </p:nvSpPr>
        <p:spPr>
          <a:xfrm>
            <a:off x="2562980" y="7603096"/>
            <a:ext cx="4066420" cy="28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22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Algorithms: PPO, TD3, SAC</a:t>
            </a:r>
          </a:p>
        </p:txBody>
      </p:sp>
      <p:pic>
        <p:nvPicPr>
          <p:cNvPr id="40" name="Picture 39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8F8D5647-7C6F-DCC8-F5AF-248D36697E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t="9170" r="5651" b="6932"/>
          <a:stretch>
            <a:fillRect/>
          </a:stretch>
        </p:blipFill>
        <p:spPr>
          <a:xfrm>
            <a:off x="6594336" y="3058543"/>
            <a:ext cx="5181600" cy="248113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73C43B-6665-A206-ADA5-59401CE6E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990" y="2727713"/>
            <a:ext cx="3154680" cy="31546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4783694" y="79750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965146" y="102870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965146" y="8491741"/>
            <a:ext cx="3427871" cy="787875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93962" y="8818518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564704" y="8801837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724" y="1599114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87230" y="2102189"/>
            <a:ext cx="7427254" cy="212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Environment Setup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54428" y="4480389"/>
            <a:ext cx="8533572" cy="286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FetchPush</a:t>
            </a: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environment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Observation/action space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GUI + inference scripting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Custom environment registration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28700" y="4478587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9" y="0"/>
                </a:lnTo>
                <a:lnTo>
                  <a:pt x="2691369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E746C5-60D8-B810-F1A3-06F0BC102DC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294" r="21303" b="7265"/>
          <a:stretch>
            <a:fillRect/>
          </a:stretch>
        </p:blipFill>
        <p:spPr>
          <a:xfrm>
            <a:off x="424171" y="2262965"/>
            <a:ext cx="8109402" cy="5928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46705" y="1754108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346705" y="8622825"/>
            <a:ext cx="3427871" cy="787875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675520" y="8931187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46262" y="8926401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04928" y="1599114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800" y="2345656"/>
            <a:ext cx="11064495" cy="2089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Reward Function Engineering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379" y="4589255"/>
            <a:ext cx="9354121" cy="3606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Types used: Dense, Manhattan, </a:t>
            </a:r>
            <a:r>
              <a:rPr lang="en-US" sz="3200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Time_Penalty</a:t>
            </a: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, Custom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Logic of each function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Best-performing function: Custom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How rewards shaped behavior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692956" y="6582619"/>
            <a:ext cx="1785236" cy="1785236"/>
          </a:xfrm>
          <a:custGeom>
            <a:avLst/>
            <a:gdLst/>
            <a:ahLst/>
            <a:cxnLst/>
            <a:rect l="l" t="t" r="r" b="b"/>
            <a:pathLst>
              <a:path w="1785236" h="1785236">
                <a:moveTo>
                  <a:pt x="0" y="0"/>
                </a:moveTo>
                <a:lnTo>
                  <a:pt x="1785235" y="0"/>
                </a:lnTo>
                <a:lnTo>
                  <a:pt x="1785235" y="1785235"/>
                </a:lnTo>
                <a:lnTo>
                  <a:pt x="0" y="17852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-183721" y="564812"/>
            <a:ext cx="1785236" cy="1785236"/>
          </a:xfrm>
          <a:custGeom>
            <a:avLst/>
            <a:gdLst/>
            <a:ahLst/>
            <a:cxnLst/>
            <a:rect l="l" t="t" r="r" b="b"/>
            <a:pathLst>
              <a:path w="1785236" h="1785236">
                <a:moveTo>
                  <a:pt x="0" y="0"/>
                </a:moveTo>
                <a:lnTo>
                  <a:pt x="1785236" y="0"/>
                </a:lnTo>
                <a:lnTo>
                  <a:pt x="1785236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D52C38-C797-E6BB-C496-615D126B3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9731" y="3314700"/>
            <a:ext cx="7711827" cy="62016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2831">
            <a:off x="-183072" y="90349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38710" flipV="1">
            <a:off x="-4529841" y="-557315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34481" y="1365543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308566" y="20574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963450" y="2806763"/>
            <a:ext cx="9965350" cy="212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Algorithms &amp; Training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3450" y="5434995"/>
            <a:ext cx="9705631" cy="230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PPO, TD3, SAC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Key hyperparameters used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Logging with </a:t>
            </a:r>
            <a:r>
              <a:rPr lang="en-US" sz="2573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TensorBoard</a:t>
            </a:r>
            <a:endParaRPr lang="en-US" sz="2573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Challenges in stability &amp; convergence</a:t>
            </a:r>
          </a:p>
        </p:txBody>
      </p:sp>
      <p:sp>
        <p:nvSpPr>
          <p:cNvPr id="9" name="Freeform 9"/>
          <p:cNvSpPr/>
          <p:nvPr/>
        </p:nvSpPr>
        <p:spPr>
          <a:xfrm>
            <a:off x="13054474" y="22098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0724" y="1599114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82033" y="49530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802729" y="9003825"/>
            <a:ext cx="3427871" cy="787875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80016" y="9330602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5" y="0"/>
                </a:lnTo>
                <a:lnTo>
                  <a:pt x="369585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445464" y="6813066"/>
            <a:ext cx="3782625" cy="4042539"/>
          </a:xfrm>
          <a:custGeom>
            <a:avLst/>
            <a:gdLst/>
            <a:ahLst/>
            <a:cxnLst/>
            <a:rect l="l" t="t" r="r" b="b"/>
            <a:pathLst>
              <a:path w="6809994" h="8229600">
                <a:moveTo>
                  <a:pt x="0" y="0"/>
                </a:moveTo>
                <a:lnTo>
                  <a:pt x="6809994" y="0"/>
                </a:lnTo>
                <a:lnTo>
                  <a:pt x="68099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92411" y="9313921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7573" y="546632"/>
            <a:ext cx="12758688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Experimental Results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09386" y="567842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923453-0D6D-5BA6-7E1F-1016B792BE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865" y="5913203"/>
            <a:ext cx="12349832" cy="41931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9A0A95-304F-BC63-4494-A6A065117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00" y="1418017"/>
            <a:ext cx="8643888" cy="4479946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AF3AAE37-DD84-BE71-52B8-6F930DB1BF14}"/>
              </a:ext>
            </a:extLst>
          </p:cNvPr>
          <p:cNvSpPr txBox="1"/>
          <p:nvPr/>
        </p:nvSpPr>
        <p:spPr>
          <a:xfrm>
            <a:off x="377573" y="2067525"/>
            <a:ext cx="8700300" cy="2306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Table/heatmap of performance metrics:</a:t>
            </a:r>
          </a:p>
          <a:p>
            <a:pPr algn="ctr">
              <a:lnSpc>
                <a:spcPct val="150000"/>
              </a:lnSpc>
            </a:pPr>
            <a:r>
              <a:rPr lang="en-US" sz="2573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ep_rew_mean</a:t>
            </a: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, </a:t>
            </a:r>
            <a:r>
              <a:rPr lang="en-US" sz="2573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success_rate</a:t>
            </a: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, </a:t>
            </a:r>
            <a:r>
              <a:rPr lang="en-US" sz="2573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value_loss</a:t>
            </a: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, </a:t>
            </a:r>
            <a:r>
              <a:rPr lang="en-US" sz="2573" i="1" dirty="0" err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policy_loss</a:t>
            </a:r>
            <a:endParaRPr lang="en-US" sz="2573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Graphs: bar chart comparing reward functions per algorithm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25294">
            <a:off x="-4706113" y="875424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19534" flipV="1">
            <a:off x="-3557550" y="-5130180"/>
            <a:ext cx="21645066" cy="7900449"/>
          </a:xfrm>
          <a:custGeom>
            <a:avLst/>
            <a:gdLst/>
            <a:ahLst/>
            <a:cxnLst/>
            <a:rect l="l" t="t" r="r" b="b"/>
            <a:pathLst>
              <a:path w="21645066" h="7900449">
                <a:moveTo>
                  <a:pt x="0" y="7900449"/>
                </a:moveTo>
                <a:lnTo>
                  <a:pt x="21645066" y="7900449"/>
                </a:lnTo>
                <a:lnTo>
                  <a:pt x="21645066" y="0"/>
                </a:lnTo>
                <a:lnTo>
                  <a:pt x="0" y="0"/>
                </a:lnTo>
                <a:lnTo>
                  <a:pt x="0" y="7900449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34481" y="49530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471201" y="8349713"/>
            <a:ext cx="3427871" cy="787875"/>
            <a:chOff x="0" y="0"/>
            <a:chExt cx="176815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063042" y="8656294"/>
            <a:ext cx="369584" cy="174713"/>
          </a:xfrm>
          <a:custGeom>
            <a:avLst/>
            <a:gdLst/>
            <a:ahLst/>
            <a:cxnLst/>
            <a:rect l="l" t="t" r="r" b="b"/>
            <a:pathLst>
              <a:path w="369584" h="174713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070758" y="8659809"/>
            <a:ext cx="1518989" cy="2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9605" y="1178763"/>
            <a:ext cx="9390142" cy="212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Hyperparameter Tuning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5394" y="3565405"/>
            <a:ext cx="7372382" cy="166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Experiments with learning rates, gamma, noise</a:t>
            </a:r>
          </a:p>
          <a:p>
            <a:pPr marL="457200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Impact on reward &amp; success rate</a:t>
            </a:r>
          </a:p>
          <a:p>
            <a:pPr marL="457200" indent="-457200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Key takeaway: TD3 + tuned Custom performed best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0724" y="589122"/>
            <a:ext cx="1074675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B9F123-0303-79E2-8278-F4D9109EC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3564" y="2243535"/>
            <a:ext cx="9949347" cy="5932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401</Words>
  <Application>Microsoft Office PowerPoint</Application>
  <PresentationFormat>Custom</PresentationFormat>
  <Paragraphs>86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Montserrat Semi-Bold</vt:lpstr>
      <vt:lpstr>Montserrat Medium</vt:lpstr>
      <vt:lpstr>Calibri</vt:lpstr>
      <vt:lpstr>Raleway Italics</vt:lpstr>
      <vt:lpstr>Mokoto</vt:lpstr>
      <vt:lpstr>Montserrat Heavy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Gradient Tech Futuristic Artificial Intelligence Presentation</dc:title>
  <cp:lastModifiedBy>Sara Shaban Mohamed</cp:lastModifiedBy>
  <cp:revision>2</cp:revision>
  <dcterms:created xsi:type="dcterms:W3CDTF">2006-08-16T00:00:00Z</dcterms:created>
  <dcterms:modified xsi:type="dcterms:W3CDTF">2025-07-30T16:20:04Z</dcterms:modified>
  <dc:identifier>DAGuptdi3Sw</dc:identifier>
</cp:coreProperties>
</file>